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19" r:id="rId3"/>
    <p:sldId id="320" r:id="rId4"/>
    <p:sldId id="321" r:id="rId5"/>
    <p:sldId id="323" r:id="rId6"/>
    <p:sldId id="348" r:id="rId7"/>
    <p:sldId id="322" r:id="rId8"/>
    <p:sldId id="349" r:id="rId9"/>
    <p:sldId id="350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257" r:id="rId19"/>
    <p:sldId id="351" r:id="rId20"/>
    <p:sldId id="258" r:id="rId21"/>
    <p:sldId id="352" r:id="rId22"/>
    <p:sldId id="353" r:id="rId23"/>
    <p:sldId id="259" r:id="rId24"/>
    <p:sldId id="260" r:id="rId25"/>
    <p:sldId id="262" r:id="rId26"/>
    <p:sldId id="263" r:id="rId27"/>
    <p:sldId id="264" r:id="rId28"/>
    <p:sldId id="265" r:id="rId29"/>
    <p:sldId id="354" r:id="rId30"/>
    <p:sldId id="269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356" r:id="rId39"/>
    <p:sldId id="357" r:id="rId40"/>
    <p:sldId id="297" r:id="rId41"/>
    <p:sldId id="298" r:id="rId42"/>
    <p:sldId id="355" r:id="rId43"/>
    <p:sldId id="299" r:id="rId44"/>
    <p:sldId id="358" r:id="rId45"/>
    <p:sldId id="300" r:id="rId46"/>
    <p:sldId id="301" r:id="rId47"/>
    <p:sldId id="303" r:id="rId48"/>
    <p:sldId id="304" r:id="rId49"/>
    <p:sldId id="317" r:id="rId50"/>
    <p:sldId id="31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348B9-9DAF-45F1-AD43-23FB2CAEB5AD}" type="datetimeFigureOut">
              <a:rPr lang="en-PH" smtClean="0"/>
              <a:t>29/06/2021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AF8BC-DF77-4211-B829-261368E7CEB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992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570-8DC0-4017-AA36-79DDBDC7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ED588-35D4-4576-8A6E-D749F0F54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5AFE-052A-4E89-90F2-7126F178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49E7B-7F60-4FB7-B80B-90C634111D66}" type="datetime1">
              <a:rPr lang="en-PH" smtClean="0"/>
              <a:t>29/06/2021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FDE-AF17-4ED9-89FF-D28BC47A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5D904-3515-4F99-B8E8-4A7CC13A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084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B079-3A08-44E4-B39F-791E7D4B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BD7C-379A-451D-AA26-8D0729FE1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B3BF5-5729-409D-9399-E61E8CD1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D43DB-BC5A-4823-8F5C-2F054FEB9E4A}" type="datetime1">
              <a:rPr lang="en-PH" smtClean="0"/>
              <a:t>29/06/2021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CCF08-6531-4C51-9B28-5584D0AF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6927C-BC77-4580-AC59-2667FBAD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500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05B56-ECCC-4E00-9F27-FB1A318E7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F3364-5162-4881-8099-F0D50D6DE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C4F40-0477-4DD6-880E-A8EE2253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21C6-0B88-4FA7-8BAD-CFEC125F56F8}" type="datetime1">
              <a:rPr lang="en-PH" smtClean="0"/>
              <a:t>29/06/2021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D84B-240F-4FEB-9B64-CBEF4612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B98C1-63A5-4E06-9B40-C1F448022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946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ABFE-590C-48D0-87E8-F3A9F4A7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F8B0B-4849-4744-A3B1-BC366EE36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3092-8AFF-4892-A1BD-90212617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6BD-AE43-4B2C-814E-8AFDFCC2D957}" type="datetime1">
              <a:rPr lang="en-PH" smtClean="0"/>
              <a:t>29/06/2021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8C339-43B8-405A-856D-2BD7E75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12597-6B2B-4DE7-BF26-83707EBD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356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9510-F5F7-41EE-94B9-96978020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87A5C-72BD-4DB8-859B-1F54DA79D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0865B-0F08-4108-9518-C5B7C4A4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B737-34CE-420F-A041-20F2AB99340C}" type="datetime1">
              <a:rPr lang="en-PH" smtClean="0"/>
              <a:t>29/06/2021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12583-6B7A-45D4-A40B-35D098D8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51A79-BCC1-48CC-A09D-54847772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849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E284-1B5F-4CE9-A665-4C1F611B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E80D-A1F8-4E39-9F94-39A53DBFC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42933-D1C8-452A-A061-DDCF4F75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14AEB-DCF3-4FEE-9B1C-12A58A8E5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0B4F-9A00-4B3B-9B70-B1B3AC46280A}" type="datetime1">
              <a:rPr lang="en-PH" smtClean="0"/>
              <a:t>29/06/2021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577AD-6352-487E-9F74-CDB75280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92011-BCCE-47D4-926A-A4A7589F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361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7CBA-4C97-4EEE-89D6-0B058333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0EAEB-6AF0-4B35-ADDF-509B1DB0B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A6684-5A3E-41C7-97F9-2DDA4DAD0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0F8ED-ECBD-446F-A9E0-37E3AE342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20274-DA49-4D1E-B6E0-2710A4F47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5A6AE9-1CCE-4429-9A54-E81D5ABC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C2F3-7434-4E3C-ADCD-D144680993DF}" type="datetime1">
              <a:rPr lang="en-PH" smtClean="0"/>
              <a:t>29/06/2021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2222BB-6F10-4773-85E2-A9492942C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8C7A0-C551-4485-8167-56AF52B7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76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418D-CE4B-4875-B900-54A55748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52E2C-3B7A-4566-A959-53664B65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E796-7165-4AC1-92F3-CE009E07B856}" type="datetime1">
              <a:rPr lang="en-PH" smtClean="0"/>
              <a:t>29/06/2021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F38C8-2576-4371-911C-E4F9EBE2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A0E4B-4431-4F9A-8561-A8D8F8D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734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490807-BB3B-4D5F-81BB-CA27CA68F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9E85-392A-4101-B05D-4C27F6EFC9D2}" type="datetime1">
              <a:rPr lang="en-PH" smtClean="0"/>
              <a:t>29/06/2021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40572-DC6B-40DB-B0C2-2D82E6B02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B588A-2BC3-48A8-AD1E-E5B4823A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091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901-3E17-4CB8-B1D7-D944F80C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50220-359A-4974-8236-1FEBFAA5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BE0F7-DCED-48B4-B9AA-ECACE4D03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63EB9-18A2-4507-AA7C-FDD279BD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DC45-9EE0-4745-96AA-EECB3987FB09}" type="datetime1">
              <a:rPr lang="en-PH" smtClean="0"/>
              <a:t>29/06/2021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EE3F8-67C4-48DA-A9DD-1F7ED7F0F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ACD28-B179-4E48-9C91-9670FB72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392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69BA-182E-4318-BCE4-EF97178A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A9497-077D-4739-8129-A8660EA2C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0A8D1-3558-47BE-A467-D0C772151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4056C-38A9-46D1-87C7-B4C0B285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027B-C948-42BB-AFB8-A3C76D0FC7B4}" type="datetime1">
              <a:rPr lang="en-PH" smtClean="0"/>
              <a:t>29/06/2021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40ACE-FE22-4E1F-8AF4-348BCADB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5826A-5AE8-4A7E-BE8E-C19849D5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303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B430C-7F6D-4DD8-AC71-E5BB6DD9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65B9F-B909-4B43-B235-592D3CAE1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3AC0E-611A-4A37-A454-EF5E51898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3EC7F-B6D2-4CF5-9E5B-12DBAD3DDA4D}" type="datetime1">
              <a:rPr lang="en-PH" smtClean="0"/>
              <a:t>29/06/2021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7F459-5A3A-45BA-BCFC-3029E99EA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92C48-1A8D-435B-B909-E5C1D723B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B18ED-3BAF-4851-8379-CD2CE3C0C3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://cran.r-projec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r-stem-and-leaf-plots/" TargetMode="External"/><Relationship Id="rId2" Type="http://schemas.openxmlformats.org/officeDocument/2006/relationships/hyperlink" Target="https://courses.lumenlearning.com/boundless-algebra/chapter/introduction-to-matric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C6A1-EA28-410A-A46D-3CA20556E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Introduction to RStudio</a:t>
            </a:r>
            <a:endParaRPr lang="en-PH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4ADE0-C78A-44D7-9848-BE2B75B91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  <a:p>
            <a:r>
              <a:rPr lang="en-PH" dirty="0"/>
              <a:t>Elmer </a:t>
            </a:r>
            <a:r>
              <a:rPr lang="en-PH" dirty="0" err="1"/>
              <a:t>Poliquit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30E68-F6A0-45F5-89BD-405F2AE2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FE4C8-FB02-4DED-A623-4BD1B8A0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483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A1AF-C70B-44B6-BEF2-146C8DB2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The RStudio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58B-A1E5-4A62-A955-0521C12A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>
                <a:solidFill>
                  <a:srgbClr val="C00000"/>
                </a:solidFill>
              </a:rPr>
              <a:t>The RStudio Script Window</a:t>
            </a:r>
          </a:p>
          <a:p>
            <a:pPr marL="0" indent="0">
              <a:buNone/>
            </a:pPr>
            <a:r>
              <a:rPr lang="en-US" dirty="0"/>
              <a:t>RStudio's source editor includes a variety of productivity enhancing features including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syntax highlighting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selection running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code completion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multiple script file editing, and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find/replace.</a:t>
            </a:r>
            <a:endParaRPr lang="en-PH" sz="2800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6D80B-5C3A-41F6-9902-0F30C7B0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C6763-AA40-47F2-A7C9-295FDA7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7353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35AC-AF7B-4131-B5EA-A1CED8C3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Basic Data Management and Functions in RStudio</a:t>
            </a:r>
            <a:endParaRPr lang="en-PH" sz="4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5D834-44DC-4BA4-A509-5CC11D3BB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>
                <a:solidFill>
                  <a:srgbClr val="C00000"/>
                </a:solidFill>
              </a:rPr>
              <a:t>The RStudio Script Window</a:t>
            </a:r>
          </a:p>
          <a:p>
            <a:r>
              <a:rPr lang="en-US" b="1" dirty="0">
                <a:solidFill>
                  <a:srgbClr val="C00000"/>
                </a:solidFill>
              </a:rPr>
              <a:t>Scripts</a:t>
            </a:r>
            <a:r>
              <a:rPr lang="en-US" dirty="0"/>
              <a:t>. The RStudio code is saved as a script with an .R extension.</a:t>
            </a:r>
          </a:p>
          <a:p>
            <a:pPr>
              <a:buClr>
                <a:srgbClr val="C00000"/>
              </a:buClr>
            </a:pPr>
            <a:r>
              <a:rPr lang="en-US" dirty="0"/>
              <a:t>To create a new script, press the shortcut </a:t>
            </a:r>
            <a:r>
              <a:rPr lang="en-US" dirty="0" err="1"/>
              <a:t>Ctrl+Shift+n</a:t>
            </a:r>
            <a:r>
              <a:rPr lang="en-US" dirty="0"/>
              <a:t> or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17B88-DA32-4DBE-B3A2-CB73CC4B4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23" b="84340"/>
          <a:stretch/>
        </p:blipFill>
        <p:spPr>
          <a:xfrm>
            <a:off x="1271225" y="3429000"/>
            <a:ext cx="9791591" cy="2592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E26C81-B781-4594-924B-851C294D7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62C439-1FC9-4CED-9A5D-5AEC3B63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944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35AC-AF7B-4131-B5EA-A1CED8C3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Basic Data Management and Functions in RStudio</a:t>
            </a:r>
            <a:endParaRPr lang="en-PH" sz="4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5D834-44DC-4BA4-A509-5CC11D3BB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10515600" cy="4783169"/>
          </a:xfrm>
        </p:spPr>
        <p:txBody>
          <a:bodyPr/>
          <a:lstStyle/>
          <a:p>
            <a:pPr marL="0" indent="0">
              <a:buNone/>
            </a:pPr>
            <a:r>
              <a:rPr lang="en-PH" b="1" dirty="0">
                <a:solidFill>
                  <a:srgbClr val="C00000"/>
                </a:solidFill>
              </a:rPr>
              <a:t>The RStudio Script Window</a:t>
            </a:r>
          </a:p>
          <a:p>
            <a:r>
              <a:rPr lang="en-US" b="1" dirty="0">
                <a:solidFill>
                  <a:srgbClr val="C00000"/>
                </a:solidFill>
              </a:rPr>
              <a:t>Working directories</a:t>
            </a:r>
            <a:r>
              <a:rPr lang="en-US" dirty="0"/>
              <a:t>. To set a working directory that contains the datasets to be used in the program, use the </a:t>
            </a:r>
            <a:r>
              <a:rPr lang="en-US" dirty="0" err="1">
                <a:solidFill>
                  <a:srgbClr val="C00000"/>
                </a:solidFill>
              </a:rPr>
              <a:t>setwd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command. An example 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Clr>
                <a:srgbClr val="C00000"/>
              </a:buClr>
            </a:pPr>
            <a:r>
              <a:rPr lang="en-US" dirty="0"/>
              <a:t>When copy-pasting directories, make sure to change 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 to </a:t>
            </a:r>
            <a:r>
              <a:rPr lang="en-US" b="1" dirty="0">
                <a:solidFill>
                  <a:srgbClr val="00B050"/>
                </a:solidFill>
              </a:rPr>
              <a:t>/</a:t>
            </a:r>
            <a:r>
              <a:rPr lang="en-US" dirty="0"/>
              <a:t>.</a:t>
            </a:r>
          </a:p>
          <a:p>
            <a:pPr>
              <a:buClr>
                <a:srgbClr val="C00000"/>
              </a:buClr>
            </a:pPr>
            <a:r>
              <a:rPr lang="en-US" dirty="0"/>
              <a:t>Comments. These make source code easier for us to understand, and are generally ignored by the computer.</a:t>
            </a:r>
          </a:p>
          <a:p>
            <a:pPr>
              <a:buClr>
                <a:srgbClr val="C00000"/>
              </a:buClr>
            </a:pPr>
            <a:r>
              <a:rPr lang="en-US" dirty="0"/>
              <a:t>Comments are preceded by the 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dirty="0"/>
              <a:t> symbol.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09834-7670-4758-8FD8-3B573E0C8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3" t="25262" r="50000" b="70486"/>
          <a:stretch/>
        </p:blipFill>
        <p:spPr>
          <a:xfrm>
            <a:off x="574657" y="3357825"/>
            <a:ext cx="11042685" cy="57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5E23F-DD25-419F-9EA4-7F3F91713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66" r="69272" b="64013"/>
          <a:stretch/>
        </p:blipFill>
        <p:spPr>
          <a:xfrm>
            <a:off x="3790763" y="1935000"/>
            <a:ext cx="4393508" cy="29880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13B6607-D2CC-4420-A3D6-B89E7235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E7A3C8A-39FF-4D85-B661-8A12433D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507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35AC-AF7B-4131-B5EA-A1CED8C3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Basic Data Management and Functions in RStudio</a:t>
            </a:r>
            <a:endParaRPr lang="en-PH" sz="4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5D834-44DC-4BA4-A509-5CC11D3BB5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sz="4400" b="1" dirty="0">
                <a:solidFill>
                  <a:srgbClr val="C00000"/>
                </a:solidFill>
              </a:rPr>
              <a:t>Installing Packages</a:t>
            </a:r>
          </a:p>
          <a:p>
            <a:pPr marL="0" indent="0">
              <a:buNone/>
            </a:pP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packages</a:t>
            </a:r>
            <a:r>
              <a:rPr lang="en-US" sz="4400" dirty="0"/>
              <a:t> tab in the lower right panel can be used to </a:t>
            </a:r>
            <a:r>
              <a:rPr lang="en-US" sz="4400" dirty="0">
                <a:solidFill>
                  <a:srgbClr val="0070C0"/>
                </a:solidFill>
              </a:rPr>
              <a:t>install</a:t>
            </a:r>
            <a:r>
              <a:rPr lang="en-US" sz="4400" dirty="0"/>
              <a:t> and load different packages.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PH" dirty="0"/>
          </a:p>
          <a:p>
            <a:pPr marL="0" indent="0">
              <a:buNone/>
            </a:pPr>
            <a:endParaRPr lang="en-PH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322E3-8063-4096-9D1A-C464FA21E4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38E10-BA10-4AB6-8DE7-97A0F086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0EC43-0163-4E91-A036-9ABF7961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13</a:t>
            </a:fld>
            <a:endParaRPr lang="en-P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E6A19-E676-4DB5-96EC-F2232702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974" y="1496963"/>
            <a:ext cx="5578051" cy="46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46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35AC-AF7B-4131-B5EA-A1CED8C3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Basic Data Management and Functions in RStudio</a:t>
            </a:r>
            <a:endParaRPr lang="en-PH" sz="4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5D834-44DC-4BA4-A509-5CC11D3BB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Installing Packages</a:t>
            </a:r>
          </a:p>
          <a:p>
            <a:pPr marL="0" indent="0">
              <a:buNone/>
            </a:pPr>
            <a:r>
              <a:rPr lang="en-US" dirty="0"/>
              <a:t>Loaded packages are marked with a check </a:t>
            </a:r>
            <a:r>
              <a:rPr lang="en-US" b="1" dirty="0"/>
              <a:t>✓</a:t>
            </a:r>
            <a:r>
              <a:rPr lang="en-US" dirty="0"/>
              <a:t>symbol.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069A8-169E-4EC2-8E17-70445AD31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75" t="41682" b="7703"/>
          <a:stretch/>
        </p:blipFill>
        <p:spPr>
          <a:xfrm>
            <a:off x="3488924" y="2784875"/>
            <a:ext cx="5968206" cy="370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1B501F-6D1D-45F2-B538-922C4A0A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6D64EA-0C67-4712-B99A-8FC5A6E3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810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35AC-AF7B-4131-B5EA-A1CED8C3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Basic Data Management and Functions in RStudio</a:t>
            </a:r>
            <a:endParaRPr lang="en-PH" sz="4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5D834-44DC-4BA4-A509-5CC11D3BB5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Installing Packages</a:t>
                </a:r>
              </a:p>
              <a:p>
                <a:pPr>
                  <a:buClr>
                    <a:srgbClr val="C00000"/>
                  </a:buClr>
                </a:pPr>
                <a:r>
                  <a:rPr lang="en-US" dirty="0"/>
                  <a:t>Alternatively, packages can be installed and loaded using </a:t>
                </a:r>
                <a:r>
                  <a:rPr lang="en-US" b="1" dirty="0" err="1"/>
                  <a:t>install.packages</a:t>
                </a:r>
                <a:r>
                  <a:rPr lang="en-US" b="1" dirty="0">
                    <a:solidFill>
                      <a:srgbClr val="00B0F0"/>
                    </a:solidFill>
                  </a:rPr>
                  <a:t>(“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”)</a:t>
                </a:r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library</a:t>
                </a:r>
                <a:r>
                  <a:rPr lang="en-US" dirty="0">
                    <a:solidFill>
                      <a:srgbClr val="00B0F0"/>
                    </a:solidFill>
                  </a:rPr>
                  <a:t>()</a:t>
                </a:r>
                <a:r>
                  <a:rPr lang="en-US" dirty="0"/>
                  <a:t> commands, respectively.</a:t>
                </a:r>
              </a:p>
              <a:p>
                <a:pPr>
                  <a:buClr>
                    <a:srgbClr val="C00000"/>
                  </a:buClr>
                </a:pPr>
                <a:endParaRPr lang="en-US" dirty="0"/>
              </a:p>
              <a:p>
                <a:pPr>
                  <a:buClr>
                    <a:srgbClr val="C00000"/>
                  </a:buClr>
                </a:pPr>
                <a:endParaRPr lang="en-US" dirty="0"/>
              </a:p>
              <a:p>
                <a:pPr>
                  <a:buClr>
                    <a:srgbClr val="C00000"/>
                  </a:buClr>
                </a:pPr>
                <a:endParaRPr lang="en-US" dirty="0"/>
              </a:p>
              <a:p>
                <a:pPr>
                  <a:buClr>
                    <a:srgbClr val="C00000"/>
                  </a:buClr>
                </a:pPr>
                <a:r>
                  <a:rPr lang="en-US" dirty="0"/>
                  <a:t>While installation is a one-off process, </a:t>
                </a:r>
                <a:r>
                  <a:rPr lang="en-US" i="1" dirty="0"/>
                  <a:t>needed packages are to be loaded (using library or require) every time R package is used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5D834-44DC-4BA4-A509-5CC11D3BB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7FAC790-E997-4049-80E9-D3A39690E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5" r="72257" b="77346"/>
          <a:stretch/>
        </p:blipFill>
        <p:spPr>
          <a:xfrm>
            <a:off x="2579078" y="3553286"/>
            <a:ext cx="7033844" cy="720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25A5A9-886A-40CA-A16D-ABA23F1C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FA1D9AF-EB9C-420B-8342-CB454598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447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35AC-AF7B-4131-B5EA-A1CED8C3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Basic Data Management and Functions in RStudio</a:t>
            </a:r>
            <a:endParaRPr lang="en-PH" sz="4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5D834-44DC-4BA4-A509-5CC11D3BB5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Other Remarks</a:t>
                </a:r>
              </a:p>
              <a:p>
                <a:pPr>
                  <a:buClr>
                    <a:srgbClr val="C00000"/>
                  </a:buClr>
                </a:pPr>
                <a:r>
                  <a:rPr lang="en-US" dirty="0"/>
                  <a:t>More syntax will be added as we progress with the learning.</a:t>
                </a:r>
              </a:p>
              <a:p>
                <a:pPr>
                  <a:buClr>
                    <a:srgbClr val="C00000"/>
                  </a:buClr>
                </a:pPr>
                <a:r>
                  <a:rPr lang="en-US" dirty="0"/>
                  <a:t>R syntax is </a:t>
                </a:r>
                <a:r>
                  <a:rPr lang="en-US" b="1" dirty="0">
                    <a:solidFill>
                      <a:srgbClr val="C00000"/>
                    </a:solidFill>
                  </a:rPr>
                  <a:t>case-sensitive</a:t>
                </a:r>
                <a:r>
                  <a:rPr lang="en-US" dirty="0"/>
                  <a:t> (e.g.,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different. Thus, creating objects with the same name but different case is highly discouraged.</a:t>
                </a:r>
              </a:p>
              <a:p>
                <a:pPr>
                  <a:buClr>
                    <a:srgbClr val="C00000"/>
                  </a:buClr>
                </a:pPr>
                <a:r>
                  <a:rPr lang="en-US" dirty="0"/>
                  <a:t>It is likely that a process can be coded and done in a number of ways in 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5D834-44DC-4BA4-A509-5CC11D3BB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2C120-FA1F-40E8-B59C-62E64936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0DA39-6008-4E16-A922-B778EA37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173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35AC-AF7B-4131-B5EA-A1CED8C3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Basic Data Management and Functions in RStudio</a:t>
            </a:r>
            <a:endParaRPr lang="en-PH" sz="4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5D834-44DC-4BA4-A509-5CC11D3BB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Other Remarks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Assignment operator</a:t>
            </a:r>
            <a:r>
              <a:rPr lang="en-US" dirty="0"/>
              <a:t>. R expressions at the right can be assigned to objects at its left using the assignment operator &lt;- or =. Here, a dataset from the text file “inflation.txt” is assigned to an object at the left named “inflation” and a matrix named “A”.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101B1F-8227-4900-B053-AE32424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" t="33269" r="55801" b="61165"/>
          <a:stretch/>
        </p:blipFill>
        <p:spPr>
          <a:xfrm>
            <a:off x="1935328" y="4001294"/>
            <a:ext cx="8510231" cy="68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1DC04-15F1-403B-9227-7E9F24B7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26621" r="68616" b="65566"/>
          <a:stretch/>
        </p:blipFill>
        <p:spPr>
          <a:xfrm>
            <a:off x="4119239" y="4820231"/>
            <a:ext cx="4826502" cy="82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76C07-100F-4499-88F1-C925D4E5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CCF4F-66BA-4305-A679-EDC91800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283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118"/>
                <a:ext cx="10515600" cy="4951845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C00000"/>
                  </a:buClr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scalar</a:t>
                </a:r>
                <a:r>
                  <a:rPr lang="en-US" dirty="0"/>
                  <a:t> has only </a:t>
                </a:r>
                <a:r>
                  <a:rPr lang="en-US" dirty="0">
                    <a:solidFill>
                      <a:srgbClr val="C00000"/>
                    </a:solidFill>
                  </a:rPr>
                  <a:t>magnitude</a:t>
                </a:r>
                <a:r>
                  <a:rPr lang="en-US" dirty="0"/>
                  <a:t> (</a:t>
                </a:r>
                <a:r>
                  <a:rPr lang="en-US" dirty="0">
                    <a:solidFill>
                      <a:srgbClr val="C00000"/>
                    </a:solidFill>
                  </a:rPr>
                  <a:t>size</a:t>
                </a:r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:r>
                  <a:rPr lang="en-US" dirty="0"/>
                  <a:t>Example: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3.044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vector</a:t>
                </a:r>
                <a:r>
                  <a:rPr lang="en-US" dirty="0"/>
                  <a:t> has </a:t>
                </a:r>
                <a:r>
                  <a:rPr lang="en-US" dirty="0">
                    <a:solidFill>
                      <a:srgbClr val="C00000"/>
                    </a:solidFill>
                  </a:rPr>
                  <a:t>magnitude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C00000"/>
                    </a:solidFill>
                  </a:rPr>
                  <a:t>direction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Example: the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22.6°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PH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(12,5)</m:t>
                    </m:r>
                  </m:oMath>
                </a14:m>
                <a:r>
                  <a:rPr lang="en-PH" i="0" dirty="0">
                    <a:solidFill>
                      <a:srgbClr val="333333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en-PH" i="1" dirty="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(−1,2,3)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118"/>
                <a:ext cx="10515600" cy="4951845"/>
              </a:xfrm>
              <a:blipFill>
                <a:blip r:embed="rId2"/>
                <a:stretch>
                  <a:fillRect l="-1217" t="-20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4509C2-C22B-415B-9CD7-C81022C43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48" t="16957" r="19982" b="15728"/>
          <a:stretch/>
        </p:blipFill>
        <p:spPr>
          <a:xfrm>
            <a:off x="3925819" y="3260350"/>
            <a:ext cx="4340362" cy="3096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D686F-E0E5-4E57-BE43-13A81352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2B534-B66E-4A98-BF01-05E89E1A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2038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971"/>
            <a:ext cx="10515600" cy="4681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vector1 = 1:9 </a:t>
            </a:r>
            <a:r>
              <a:rPr lang="en-US" dirty="0"/>
              <a:t>#The simplest way to create a vector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vector1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[1] 1 2 3 4 5 6 7 8 9 #Output of </a:t>
            </a:r>
            <a:r>
              <a:rPr lang="en-US" dirty="0">
                <a:solidFill>
                  <a:srgbClr val="C00000"/>
                </a:solidFill>
              </a:rPr>
              <a:t>vector1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1.2:9</a:t>
            </a:r>
            <a:r>
              <a:rPr lang="en-US" dirty="0"/>
              <a:t> #The colon(:)operator creates a sequence of numbers from the left hand value to the right hand value, iterating in increments of 1.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[1] 1.2 2.2 3.2 4.2 5.2 6.2 7.2 8.2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vector2 = c(1, 3, 2, -8.1) </a:t>
            </a:r>
            <a:r>
              <a:rPr lang="en-US" dirty="0"/>
              <a:t>#to make vectors is with numbers you specifically select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vector2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[1]  1.0  3.0  2.0 -8.1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F98B6-4357-4193-9F69-61A7066E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A5260-6F72-4FE5-854E-BF5AE379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281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A1AF-C70B-44B6-BEF2-146C8DB2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Introduction to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58B-A1E5-4A62-A955-0521C12A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b="1" dirty="0">
                <a:solidFill>
                  <a:srgbClr val="C00000"/>
                </a:solidFill>
              </a:rPr>
              <a:t>Section Outline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sz="3200" dirty="0"/>
              <a:t>The RStudio Interface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sz="3200" dirty="0"/>
              <a:t>Basic Data Management and Functions in </a:t>
            </a:r>
            <a:r>
              <a:rPr lang="en-US" sz="3200" dirty="0" err="1"/>
              <a:t>Rstudio</a:t>
            </a:r>
            <a:endParaRPr lang="en-US" sz="3200" dirty="0"/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sz="3200" dirty="0"/>
              <a:t>Vectors and Matrices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sz="3200" dirty="0"/>
              <a:t>Plots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sz="3200" dirty="0"/>
              <a:t>Reading External Data</a:t>
            </a: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PH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DDDC4-3C62-4E26-9E6E-07FE1D8C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85898-9A42-4F28-85C5-862D3B72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562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514"/>
            <a:ext cx="10515600" cy="4746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vector3 = 9:1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vector3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[1] 9 8 7 6 5 4 3 2 1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vector1+vector3 </a:t>
            </a:r>
            <a:r>
              <a:rPr lang="en-US" dirty="0"/>
              <a:t>#adding vectors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[1] 10 10 10 10 10 10 10 10 10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vector1+vector2 </a:t>
            </a:r>
            <a:r>
              <a:rPr lang="en-US" dirty="0"/>
              <a:t>#R loops the smaller vector as many times as necessary to add something to each element of the larger vector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[1]  2.0  5.0  5.0 -4.1  6.0  9.0  9.0 -0.1 10.0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Note: Vector2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[1]  1.0  3.0  2.0 -8.1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F3B73-86F7-4E48-B733-B75E729F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614E-28FF-4FBA-A01D-DA0AD2D0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162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 fontAlgn="base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A </a:t>
                </a:r>
                <a:r>
                  <a:rPr lang="en-US" b="0" i="0" dirty="0">
                    <a:solidFill>
                      <a:srgbClr val="C00000"/>
                    </a:solidFill>
                    <a:effectLst/>
                    <a:latin typeface="proxima-nova"/>
                  </a:rPr>
                  <a:t>matrix</a:t>
                </a: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  (plural is matrices) is a rectangular array of numbers, symbols, or expressions, arranged in rows and columns.</a:t>
                </a:r>
              </a:p>
              <a:p>
                <a:pPr algn="l" fontAlgn="base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A </a:t>
                </a:r>
                <a:r>
                  <a:rPr lang="en-US" b="0" i="0" dirty="0">
                    <a:solidFill>
                      <a:srgbClr val="C00000"/>
                    </a:solidFill>
                    <a:effectLst/>
                    <a:latin typeface="proxima-nova"/>
                  </a:rPr>
                  <a:t>matrix</a:t>
                </a: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 with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73D3F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 rows and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73D3F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 columns is called an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73D3F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solidFill>
                          <a:srgbClr val="373D3F"/>
                        </a:solidFill>
                        <a:effectLst/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373D3F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 matrix or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73D3F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-by-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73D3F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 matrix, where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73D3F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 and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73D3F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 are called the </a:t>
                </a:r>
                <a:r>
                  <a:rPr lang="en-US" b="0" i="0" dirty="0">
                    <a:solidFill>
                      <a:srgbClr val="C00000"/>
                    </a:solidFill>
                    <a:effectLst/>
                    <a:latin typeface="proxima-nova"/>
                  </a:rPr>
                  <a:t>matrix dimensions</a:t>
                </a: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.</a:t>
                </a:r>
              </a:p>
              <a:p>
                <a:pPr algn="l" fontAlgn="base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Matrices can be used to </a:t>
                </a:r>
                <a:r>
                  <a:rPr lang="en-US" b="0" i="0" dirty="0">
                    <a:solidFill>
                      <a:srgbClr val="C00000"/>
                    </a:solidFill>
                    <a:effectLst/>
                    <a:latin typeface="proxima-nova"/>
                  </a:rPr>
                  <a:t>compactly write and work with multiple linear equations</a:t>
                </a: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, that is, a </a:t>
                </a:r>
                <a:r>
                  <a:rPr lang="en-US" b="0" i="0" dirty="0">
                    <a:solidFill>
                      <a:srgbClr val="C00000"/>
                    </a:solidFill>
                    <a:effectLst/>
                    <a:latin typeface="proxima-nova"/>
                  </a:rPr>
                  <a:t>system of linear equations</a:t>
                </a: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. </a:t>
                </a:r>
              </a:p>
              <a:p>
                <a:pPr marL="0" indent="0" algn="l" fontAlgn="base">
                  <a:buClr>
                    <a:srgbClr val="C00000"/>
                  </a:buClr>
                  <a:buNone/>
                </a:pPr>
                <a:r>
                  <a:rPr lang="en-US" dirty="0">
                    <a:solidFill>
                      <a:srgbClr val="373D3F"/>
                    </a:solidFill>
                    <a:latin typeface="proxima-nova"/>
                  </a:rPr>
                  <a:t>Example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73D3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solidFill>
                          <a:srgbClr val="373D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373D3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373D3F"/>
                    </a:solidFill>
                    <a:latin typeface="proxima-nova"/>
                  </a:rPr>
                  <a:t> matrix</a:t>
                </a:r>
              </a:p>
              <a:p>
                <a:pPr marL="0" indent="0" algn="l" fontAlgn="base">
                  <a:buClr>
                    <a:srgbClr val="C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solidFill>
                            <a:srgbClr val="373D3F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b="0" i="1" smtClean="0">
                          <a:solidFill>
                            <a:srgbClr val="373D3F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b="0" i="1" smtClean="0">
                              <a:solidFill>
                                <a:srgbClr val="373D3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b="0" i="1" smtClean="0">
                                  <a:solidFill>
                                    <a:srgbClr val="373D3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0" dirty="0">
                  <a:solidFill>
                    <a:srgbClr val="373D3F"/>
                  </a:solidFill>
                  <a:effectLst/>
                  <a:latin typeface="proxima-nova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30748-CD53-4D63-A196-4B027052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94C40-A59F-4DE4-828E-8F2E9D01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632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06"/>
                <a:ext cx="10515600" cy="4827557"/>
              </a:xfrm>
            </p:spPr>
            <p:txBody>
              <a:bodyPr>
                <a:normAutofit/>
              </a:bodyPr>
              <a:lstStyle/>
              <a:p>
                <a:pPr marL="0" indent="0" algn="l" fontAlgn="base">
                  <a:buClr>
                    <a:srgbClr val="C00000"/>
                  </a:buClr>
                  <a:buNone/>
                </a:pPr>
                <a:r>
                  <a:rPr lang="en-US" b="1" i="0" dirty="0">
                    <a:solidFill>
                      <a:srgbClr val="C00000"/>
                    </a:solidFill>
                    <a:effectLst/>
                    <a:latin typeface="proxima-nova"/>
                  </a:rPr>
                  <a:t>Key Terms</a:t>
                </a:r>
              </a:p>
              <a:p>
                <a:pPr algn="l" fontAlgn="base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C00000"/>
                    </a:solidFill>
                    <a:effectLst/>
                    <a:latin typeface="proxima-nova"/>
                  </a:rPr>
                  <a:t>element</a:t>
                </a: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: An individual item in a matrix</a:t>
                </a:r>
              </a:p>
              <a:p>
                <a:pPr algn="l" fontAlgn="base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C00000"/>
                    </a:solidFill>
                    <a:effectLst/>
                    <a:latin typeface="proxima-nova"/>
                  </a:rPr>
                  <a:t>row vector</a:t>
                </a: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: A matrix with a single row</a:t>
                </a:r>
              </a:p>
              <a:p>
                <a:pPr algn="l" fontAlgn="base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C00000"/>
                    </a:solidFill>
                    <a:effectLst/>
                    <a:latin typeface="proxima-nova"/>
                  </a:rPr>
                  <a:t>column vector</a:t>
                </a: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: A matrix with a single column</a:t>
                </a:r>
              </a:p>
              <a:p>
                <a:pPr algn="l" fontAlgn="base"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C00000"/>
                    </a:solidFill>
                    <a:effectLst/>
                    <a:latin typeface="proxima-nova"/>
                  </a:rPr>
                  <a:t>square matrix</a:t>
                </a: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: A matrix which has the same number of rows and columns</a:t>
                </a:r>
              </a:p>
              <a:p>
                <a:pPr marL="0" indent="0" algn="l" fontAlgn="base">
                  <a:buClr>
                    <a:srgbClr val="C00000"/>
                  </a:buClr>
                  <a:buNone/>
                </a:pPr>
                <a:r>
                  <a:rPr lang="en-US" b="0" i="0" dirty="0">
                    <a:solidFill>
                      <a:srgbClr val="373D3F"/>
                    </a:solidFill>
                    <a:effectLst/>
                    <a:latin typeface="proxima-nova"/>
                  </a:rPr>
                  <a:t>Example of a square matrix</a:t>
                </a:r>
              </a:p>
              <a:p>
                <a:pPr marL="0" indent="0" algn="l" fontAlgn="base">
                  <a:buClr>
                    <a:srgbClr val="C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solidFill>
                            <a:srgbClr val="373D3F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b="0" i="1" smtClean="0">
                          <a:solidFill>
                            <a:srgbClr val="373D3F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b="0" i="1" smtClean="0">
                              <a:solidFill>
                                <a:srgbClr val="373D3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b="0" i="1" smtClean="0">
                                  <a:solidFill>
                                    <a:srgbClr val="373D3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PH" b="0" i="1" smtClean="0">
                                    <a:solidFill>
                                      <a:srgbClr val="373D3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0" dirty="0">
                  <a:solidFill>
                    <a:srgbClr val="373D3F"/>
                  </a:solidFill>
                  <a:effectLst/>
                  <a:latin typeface="proxima-nova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06"/>
                <a:ext cx="10515600" cy="4827557"/>
              </a:xfrm>
              <a:blipFill>
                <a:blip r:embed="rId2"/>
                <a:stretch>
                  <a:fillRect l="-1217" t="-202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C424D-50B9-4D9E-8F1C-B8499402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90F9-0AAA-460C-BEE5-45E31891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0282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matrix(c(1, 2, 3, 4, 5, 6, 7, 8, 9), </a:t>
            </a:r>
            <a:r>
              <a:rPr lang="en-US" dirty="0" err="1">
                <a:solidFill>
                  <a:srgbClr val="C00000"/>
                </a:solidFill>
              </a:rPr>
              <a:t>nrow</a:t>
            </a:r>
            <a:r>
              <a:rPr lang="en-US" dirty="0">
                <a:solidFill>
                  <a:srgbClr val="C00000"/>
                </a:solidFill>
              </a:rPr>
              <a:t> = 3) </a:t>
            </a:r>
            <a:r>
              <a:rPr lang="en-US" dirty="0"/>
              <a:t>#specified entries, </a:t>
            </a:r>
            <a:r>
              <a:rPr lang="en-US" dirty="0" err="1"/>
              <a:t>nrow</a:t>
            </a:r>
            <a:r>
              <a:rPr lang="en-US" dirty="0"/>
              <a:t>=number of rows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[,1] [,2] [,3]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[1,]    1    4    7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[2,]    2    5    8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[3,]    3    6    9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matrix(1:9, </a:t>
            </a:r>
            <a:r>
              <a:rPr lang="en-US" dirty="0" err="1">
                <a:solidFill>
                  <a:srgbClr val="C00000"/>
                </a:solidFill>
              </a:rPr>
              <a:t>nrow</a:t>
            </a:r>
            <a:r>
              <a:rPr lang="en-US" dirty="0">
                <a:solidFill>
                  <a:srgbClr val="C00000"/>
                </a:solidFill>
              </a:rPr>
              <a:t>=3) </a:t>
            </a:r>
            <a:r>
              <a:rPr lang="en-US" dirty="0"/>
              <a:t>#using sequence (</a:t>
            </a:r>
            <a:r>
              <a:rPr lang="en-US" dirty="0">
                <a:solidFill>
                  <a:srgbClr val="C00000"/>
                </a:solidFill>
              </a:rPr>
              <a:t>: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matrix(1:9, </a:t>
            </a:r>
            <a:r>
              <a:rPr lang="en-US" dirty="0" err="1">
                <a:solidFill>
                  <a:srgbClr val="C00000"/>
                </a:solidFill>
              </a:rPr>
              <a:t>ncol</a:t>
            </a:r>
            <a:r>
              <a:rPr lang="en-US" dirty="0">
                <a:solidFill>
                  <a:srgbClr val="C00000"/>
                </a:solidFill>
              </a:rPr>
              <a:t>=3) </a:t>
            </a:r>
            <a:r>
              <a:rPr lang="en-US" dirty="0"/>
              <a:t>#using </a:t>
            </a:r>
            <a:r>
              <a:rPr lang="en-US" dirty="0" err="1"/>
              <a:t>ncol</a:t>
            </a:r>
            <a:r>
              <a:rPr lang="en-US" dirty="0"/>
              <a:t>=number of columns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BBA52-8B3C-4F9E-BD2A-15CBD2FEB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20" r="82233" b="44207"/>
          <a:stretch/>
        </p:blipFill>
        <p:spPr>
          <a:xfrm>
            <a:off x="7688062" y="2470211"/>
            <a:ext cx="3361215" cy="2700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6841E-2719-4D5A-B129-6078FD10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B655B-2E30-43B8-AB4F-AD48EF5A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81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matrix1=matrix(1:9, </a:t>
            </a:r>
            <a:r>
              <a:rPr lang="en-US" dirty="0" err="1">
                <a:solidFill>
                  <a:srgbClr val="C00000"/>
                </a:solidFill>
              </a:rPr>
              <a:t>nrow</a:t>
            </a:r>
            <a:r>
              <a:rPr lang="en-US" dirty="0">
                <a:solidFill>
                  <a:srgbClr val="C00000"/>
                </a:solidFill>
              </a:rPr>
              <a:t>=3)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matrix1+3</a:t>
            </a:r>
            <a:r>
              <a:rPr lang="en-US" dirty="0"/>
              <a:t> #each entry in the matrix is added by </a:t>
            </a:r>
            <a:r>
              <a:rPr lang="en-US" dirty="0">
                <a:solidFill>
                  <a:srgbClr val="C00000"/>
                </a:solidFill>
              </a:rPr>
              <a:t>3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[,1] [,2] [,3]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[1,]    4    7   10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[2,]    5    8   11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[3,]    6    9   12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02E9F-37F0-41E7-85DA-2C68DFFC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53E55-8CD6-45DE-BAE6-C90AD030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375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060"/>
                <a:ext cx="10515600" cy="472990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matrix1+matrix1 </a:t>
                </a:r>
                <a:r>
                  <a:rPr lang="en-US" dirty="0"/>
                  <a:t>#adding matrices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PH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PH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[,1] [,2] [,3]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[1,]    2    8    14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[2,]    4   10   16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[3,]    6   12   18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matrix2=matrix(9:1,nrow=3) </a:t>
                </a:r>
                <a:r>
                  <a:rPr lang="en-US" dirty="0"/>
                  <a:t>#defining matrix2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matrix2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    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[,1] [,2] [,3]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[1,]    9    6    3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[2,]    8    5    2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[3,]    7    4    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060"/>
                <a:ext cx="10515600" cy="4729903"/>
              </a:xfrm>
              <a:blipFill>
                <a:blip r:embed="rId2"/>
                <a:stretch>
                  <a:fillRect l="-1043" t="-29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636AE-BDD2-48DD-A04D-7EA8CA15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3FCDB-2977-4D08-BB57-2719F991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0557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matrix1*matrix2 </a:t>
            </a:r>
            <a:r>
              <a:rPr lang="en-US" dirty="0"/>
              <a:t>#simply multiplying the individual entry in each matrix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[,1] [,2] [,3]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[1,]     9   24   21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[2,]   16   25   16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[3,]   21   24    9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matrix1%*%matrix2 </a:t>
            </a:r>
            <a:r>
              <a:rPr lang="en-US" dirty="0"/>
              <a:t>#in order to perform matrix multiplication in the linear algebra sense the operation </a:t>
            </a:r>
            <a:r>
              <a:rPr lang="en-US" dirty="0">
                <a:solidFill>
                  <a:srgbClr val="C00000"/>
                </a:solidFill>
              </a:rPr>
              <a:t>*</a:t>
            </a:r>
            <a:r>
              <a:rPr lang="en-US" dirty="0"/>
              <a:t> should be enclosed by "</a:t>
            </a:r>
            <a:r>
              <a:rPr lang="en-US" dirty="0">
                <a:solidFill>
                  <a:srgbClr val="C00000"/>
                </a:solidFill>
              </a:rPr>
              <a:t>%</a:t>
            </a:r>
            <a:r>
              <a:rPr lang="en-US" dirty="0"/>
              <a:t>“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[,1] [,2] [,3]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[1,]    90   54   18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[2,]  114   69   24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[3,]  138   84   30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073C4-7449-499A-BB9A-13CE7698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BE566-E62F-47CA-ADF5-6A845DAD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26</a:t>
            </a:fld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A9E95-235D-4AD5-AE94-909A68B6FF21}"/>
              </a:ext>
            </a:extLst>
          </p:cNvPr>
          <p:cNvPicPr/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7789" t="29630" r="65545" b="62677"/>
          <a:stretch/>
        </p:blipFill>
        <p:spPr bwMode="auto">
          <a:xfrm>
            <a:off x="4038600" y="4827371"/>
            <a:ext cx="2664000" cy="75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E2DEA-EDA3-4B9E-9821-23D501F3711E}"/>
              </a:ext>
            </a:extLst>
          </p:cNvPr>
          <p:cNvPicPr/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7410" t="60541" r="60337" b="32194"/>
          <a:stretch/>
        </p:blipFill>
        <p:spPr bwMode="auto">
          <a:xfrm>
            <a:off x="7449804" y="4827371"/>
            <a:ext cx="3456000" cy="75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259773-5C35-4769-A3AE-93948BD2088A}"/>
              </a:ext>
            </a:extLst>
          </p:cNvPr>
          <p:cNvSpPr/>
          <p:nvPr/>
        </p:nvSpPr>
        <p:spPr>
          <a:xfrm>
            <a:off x="6818050" y="5042517"/>
            <a:ext cx="488272" cy="363984"/>
          </a:xfrm>
          <a:prstGeom prst="rightArrow">
            <a:avLst>
              <a:gd name="adj1" fmla="val 50000"/>
              <a:gd name="adj2" fmla="val 35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9576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transpose of a matrix is simply a flipped version of the original matrix. We can transpose a matrix by switching its rows with its columns. We denote the transpose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PH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PH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t(matrix1) </a:t>
                </a:r>
                <a:r>
                  <a:rPr lang="en-US" dirty="0"/>
                  <a:t>#transpose of matrix1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     [,1] [,2] [,3]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[1,]    1    2    3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[2,]    4    5    6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[3,]    7    8    9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535E8-440B-4AC7-9E3A-3BA6DAD5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864DB-9C7F-4B50-BD5B-2E27077AD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8627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A=matrix(c(1,0,1,2,1,2,1,3, 0), </a:t>
            </a:r>
            <a:r>
              <a:rPr lang="en-US" dirty="0" err="1">
                <a:solidFill>
                  <a:srgbClr val="C00000"/>
                </a:solidFill>
              </a:rPr>
              <a:t>nrow</a:t>
            </a:r>
            <a:r>
              <a:rPr lang="en-US" dirty="0">
                <a:solidFill>
                  <a:srgbClr val="C00000"/>
                </a:solidFill>
              </a:rPr>
              <a:t>=3, </a:t>
            </a:r>
            <a:r>
              <a:rPr lang="en-US" dirty="0" err="1">
                <a:solidFill>
                  <a:srgbClr val="C00000"/>
                </a:solidFill>
              </a:rPr>
              <a:t>ncol</a:t>
            </a:r>
            <a:r>
              <a:rPr lang="en-US" dirty="0">
                <a:solidFill>
                  <a:srgbClr val="C00000"/>
                </a:solidFill>
              </a:rPr>
              <a:t> = 3)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 [,1] [,2] [,3]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[1,]    1    2    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[2,]    0    1    3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[3,]    1    2    0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B=matrix(c(1,0,0,0,1,0,0,0,1), </a:t>
            </a:r>
            <a:r>
              <a:rPr lang="en-US" dirty="0" err="1">
                <a:solidFill>
                  <a:srgbClr val="C00000"/>
                </a:solidFill>
              </a:rPr>
              <a:t>nrow</a:t>
            </a:r>
            <a:r>
              <a:rPr lang="en-US" dirty="0">
                <a:solidFill>
                  <a:srgbClr val="C00000"/>
                </a:solidFill>
              </a:rPr>
              <a:t>=3, </a:t>
            </a:r>
            <a:r>
              <a:rPr lang="en-US" dirty="0" err="1">
                <a:solidFill>
                  <a:srgbClr val="C00000"/>
                </a:solidFill>
              </a:rPr>
              <a:t>ncol</a:t>
            </a:r>
            <a:r>
              <a:rPr lang="en-US" dirty="0">
                <a:solidFill>
                  <a:srgbClr val="C00000"/>
                </a:solidFill>
              </a:rPr>
              <a:t>=3) </a:t>
            </a:r>
            <a:r>
              <a:rPr lang="en-US" dirty="0"/>
              <a:t>#Identity matrix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[,1] [,2] [,3]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[1,]    1    0    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[2,]    0    1    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[3,]    0    0    1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6355E-149E-4F17-88BB-43301D5B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52C60-213E-4A51-86FF-2256749B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28</a:t>
            </a:fld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FAC39F-1DD0-4FF2-A0A0-7FDD2BC5C7FF}"/>
                  </a:ext>
                </a:extLst>
              </p:cNvPr>
              <p:cNvSpPr/>
              <p:nvPr/>
            </p:nvSpPr>
            <p:spPr>
              <a:xfrm>
                <a:off x="3852909" y="2503504"/>
                <a:ext cx="7261933" cy="1136342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sz="1600" b="1" dirty="0">
                    <a:solidFill>
                      <a:schemeClr val="tx1"/>
                    </a:solidFill>
                  </a:rPr>
                  <a:t>The inverse of a square matrix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, sometimes called a reciprocal matrix, is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PH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PH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PH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such that  </a:t>
                </a:r>
                <a14:m>
                  <m:oMath xmlns:m="http://schemas.openxmlformats.org/officeDocument/2006/math">
                    <m:r>
                      <a:rPr lang="en-PH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PH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PH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PH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,  where I is the identity matrix.</a:t>
                </a:r>
                <a:r>
                  <a:rPr lang="en-US" sz="3600" b="1" dirty="0">
                    <a:solidFill>
                      <a:schemeClr val="tx1"/>
                    </a:solidFill>
                  </a:rPr>
                  <a:t> </a:t>
                </a:r>
                <a:endParaRPr lang="en-PH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FAC39F-1DD0-4FF2-A0A0-7FDD2BC5C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909" y="2503504"/>
                <a:ext cx="7261933" cy="1136342"/>
              </a:xfrm>
              <a:prstGeom prst="rect">
                <a:avLst/>
              </a:prstGeom>
              <a:blipFill>
                <a:blip r:embed="rId2"/>
                <a:stretch>
                  <a:fillRect l="-420" r="-5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651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C=solve(A%*%B)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#solving for the </a:t>
                </a:r>
                <a:r>
                  <a:rPr lang="en-US" b="1" dirty="0">
                    <a:solidFill>
                      <a:srgbClr val="C00000"/>
                    </a:solidFill>
                  </a:rPr>
                  <a:t>inverse of matrix </a:t>
                </a:r>
                <a:r>
                  <a:rPr lang="en-US" dirty="0"/>
                  <a:t>A defined as </a:t>
                </a:r>
                <a:r>
                  <a:rPr lang="en-US" dirty="0">
                    <a:solidFill>
                      <a:srgbClr val="C00000"/>
                    </a:solidFill>
                  </a:rPr>
                  <a:t>C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C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     [,1] [,2] [,3]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[1,]    6   -2   -5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[2,]   -3    1    3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[3,]    1    0   -1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A%*%C </a:t>
                </a:r>
                <a:r>
                  <a:rPr lang="en-US" dirty="0">
                    <a:solidFill>
                      <a:schemeClr val="tx1"/>
                    </a:solidFill>
                  </a:rPr>
                  <a:t>#checking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PH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PH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PH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PH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    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[,1] [,2] [,3]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[1,]    1    0    0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[2,]    0    1    0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[3,]    0    0    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9E70C-E0F9-4401-BC3D-1AB3FAB7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D7ECF-7705-4511-92D9-951423B2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183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A1AF-C70B-44B6-BEF2-146C8DB2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The RStudio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58B-A1E5-4A62-A955-0521C12A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sz="3200" dirty="0"/>
              <a:t>What is      ?</a:t>
            </a:r>
          </a:p>
          <a:p>
            <a:pPr>
              <a:buClr>
                <a:srgbClr val="C00000"/>
              </a:buClr>
            </a:pPr>
            <a:r>
              <a:rPr lang="en-US" sz="3200" dirty="0"/>
              <a:t>R is an open-source software environment for statistical computing and graphics.</a:t>
            </a:r>
          </a:p>
          <a:p>
            <a:pPr>
              <a:buClr>
                <a:srgbClr val="C00000"/>
              </a:buClr>
            </a:pPr>
            <a:r>
              <a:rPr lang="en-US" sz="3200" dirty="0"/>
              <a:t>It has a worldwide repository system called the Comprehensive R Archive Network (CRAN) </a:t>
            </a:r>
            <a:r>
              <a:rPr lang="en-US" sz="3200" dirty="0">
                <a:hlinkClick r:id="rId2"/>
              </a:rPr>
              <a:t>http://cran.r-project.org</a:t>
            </a:r>
            <a:r>
              <a:rPr lang="en-US" sz="3200" dirty="0"/>
              <a:t> to download the software and user-contributed add-on packages.</a:t>
            </a:r>
          </a:p>
          <a:p>
            <a:pPr>
              <a:buClr>
                <a:srgbClr val="C00000"/>
              </a:buClr>
            </a:pPr>
            <a:r>
              <a:rPr lang="en-US" sz="3200" dirty="0"/>
              <a:t>The R language is </a:t>
            </a:r>
            <a:r>
              <a:rPr lang="en-US" sz="3200" b="1" dirty="0">
                <a:solidFill>
                  <a:srgbClr val="C00000"/>
                </a:solidFill>
              </a:rPr>
              <a:t>case sensitive</a:t>
            </a:r>
            <a:r>
              <a:rPr lang="en-US" sz="3200" dirty="0"/>
              <a:t>.</a:t>
            </a:r>
            <a:endParaRPr lang="en-PH" sz="3200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5ED113-09DA-439E-B3B9-31711D2B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163" y="1904327"/>
            <a:ext cx="369076" cy="288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81749-9760-4DD8-940B-8003EDCB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1C4B3-DD0A-4E61-8140-D4554681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9328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348"/>
            <a:ext cx="10515600" cy="4605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rgbClr val="C00000"/>
                </a:solidFill>
              </a:rPr>
              <a:t>class(matrix2)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[1] "matrix" "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array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"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matrix2[matrix2&gt;4] </a:t>
            </a:r>
            <a:r>
              <a:rPr lang="en-US" dirty="0"/>
              <a:t>#a Boolean operator uses true/false statements to decide which data to select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[1] 9 8 7 6 5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matrix2&lt;2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#R has returned the matrix as a matrix of true and false values instead of numbers</a:t>
            </a:r>
          </a:p>
          <a:p>
            <a:pPr marL="0" indent="0">
              <a:buNone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</a:rPr>
              <a:t>            [,1]  [,2]  [,3]</a:t>
            </a:r>
          </a:p>
          <a:p>
            <a:pPr marL="0" indent="0">
              <a:buNone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</a:rPr>
              <a:t>[1,] FALSE FALSE FALSE</a:t>
            </a:r>
          </a:p>
          <a:p>
            <a:pPr marL="0" indent="0">
              <a:buNone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</a:rPr>
              <a:t>[2,] FALSE FALSE FALSE</a:t>
            </a:r>
          </a:p>
          <a:p>
            <a:pPr marL="0" indent="0">
              <a:buNone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</a:rPr>
              <a:t>[3,] FALSE FALSE  TRUE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834966-A06F-4367-B5AF-053EBF36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788BD0-9C54-4E36-9168-897948A3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4289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SCATTER 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plotvector1 = 1:9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en-US" dirty="0"/>
              <a:t>dot plot is called through the plot() command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plot(plotvector1, plotvector1) </a:t>
            </a:r>
            <a:r>
              <a:rPr lang="en-US" dirty="0"/>
              <a:t>#The </a:t>
            </a:r>
            <a:r>
              <a:rPr lang="en-US" dirty="0">
                <a:solidFill>
                  <a:srgbClr val="C00000"/>
                </a:solidFill>
              </a:rPr>
              <a:t>plot() </a:t>
            </a:r>
            <a:r>
              <a:rPr lang="en-US" dirty="0"/>
              <a:t>command takes in two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305" r="3421" b="1477"/>
          <a:stretch/>
        </p:blipFill>
        <p:spPr>
          <a:xfrm>
            <a:off x="6154057" y="1239203"/>
            <a:ext cx="5345199" cy="49377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267F0-A006-478F-B93F-6FCF6DBE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71B34-45BE-490A-9067-0E877D3F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31301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SCATTER 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646239"/>
            <a:ext cx="10244615" cy="1105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plot(plotvector1, plotvector1,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C00000"/>
                </a:solidFill>
              </a:rPr>
              <a:t>="X",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C00000"/>
                </a:solidFill>
              </a:rPr>
              <a:t>="Y", col="red", </a:t>
            </a:r>
            <a:r>
              <a:rPr lang="en-US" dirty="0" err="1">
                <a:solidFill>
                  <a:srgbClr val="C00000"/>
                </a:solidFill>
              </a:rPr>
              <a:t>pch</a:t>
            </a:r>
            <a:r>
              <a:rPr lang="en-US" dirty="0">
                <a:solidFill>
                  <a:srgbClr val="C00000"/>
                </a:solidFill>
              </a:rPr>
              <a:t>=16) </a:t>
            </a:r>
            <a:r>
              <a:rPr lang="en-US" dirty="0"/>
              <a:t>#shape of the plot points to solid dot using "</a:t>
            </a:r>
            <a:r>
              <a:rPr lang="en-US" dirty="0" err="1"/>
              <a:t>pch</a:t>
            </a:r>
            <a:r>
              <a:rPr lang="en-US" dirty="0"/>
              <a:t>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4733A-09B1-42FB-AAB1-115819EFD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721" t="21937" r="5685" b="19609"/>
          <a:stretch/>
        </p:blipFill>
        <p:spPr>
          <a:xfrm>
            <a:off x="1109185" y="5584209"/>
            <a:ext cx="9821230" cy="64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92BA-02EE-4911-A903-54E59DA7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62949-B2D0-46E1-95AE-836CD59B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32</a:t>
            </a:fld>
            <a:endParaRPr lang="en-P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00F709-735E-4544-9378-8CADC8B85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02" r="2803"/>
          <a:stretch/>
        </p:blipFill>
        <p:spPr>
          <a:xfrm>
            <a:off x="1109185" y="2452209"/>
            <a:ext cx="9987323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5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HISTOGRAM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ages=c(12,15,14,17,18,11,13,14,14)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hist</a:t>
            </a:r>
            <a:r>
              <a:rPr lang="en-US" dirty="0">
                <a:solidFill>
                  <a:srgbClr val="C00000"/>
                </a:solidFill>
              </a:rPr>
              <a:t>(ages)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239203"/>
            <a:ext cx="5303520" cy="53035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50C34-206B-4E55-9755-5C09C534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16068-0779-46D2-AC70-5C396020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3525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HISTOGRAM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hist(</a:t>
            </a:r>
            <a:r>
              <a:rPr lang="en-US" dirty="0" err="1">
                <a:solidFill>
                  <a:srgbClr val="C00000"/>
                </a:solidFill>
              </a:rPr>
              <a:t>ages,breaks</a:t>
            </a:r>
            <a:r>
              <a:rPr lang="en-US" dirty="0">
                <a:solidFill>
                  <a:srgbClr val="C00000"/>
                </a:solidFill>
              </a:rPr>
              <a:t> = 2) </a:t>
            </a:r>
            <a:r>
              <a:rPr lang="en-US" dirty="0"/>
              <a:t>#breaks the bin into two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50280" y="1070838"/>
            <a:ext cx="5303520" cy="53035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73A8D-7745-4792-BD63-EED495C5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E365F-BED0-42A6-AAA0-585131D0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7980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HISTOGRAM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82670" cy="961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hist(</a:t>
            </a:r>
            <a:r>
              <a:rPr lang="en-US" dirty="0" err="1">
                <a:solidFill>
                  <a:srgbClr val="C00000"/>
                </a:solidFill>
              </a:rPr>
              <a:t>ages,breaks</a:t>
            </a:r>
            <a:r>
              <a:rPr lang="en-US" dirty="0">
                <a:solidFill>
                  <a:srgbClr val="C00000"/>
                </a:solidFill>
              </a:rPr>
              <a:t> = c(10,11,12,13,14,15,16,17,18),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C00000"/>
                </a:solidFill>
              </a:rPr>
              <a:t> = "Ages of Children", col="blue")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6BF27-DF58-4E4D-8B9A-07F2510B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EDE4-4D45-423C-BC26-27A3B63A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35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22A4B-0672-49EB-AAA4-B2F5EE74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92" b="23662"/>
          <a:stretch/>
        </p:blipFill>
        <p:spPr>
          <a:xfrm>
            <a:off x="3030413" y="2756350"/>
            <a:ext cx="676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62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HISTOGRAM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56542" cy="9264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hist(ages,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C00000"/>
                </a:solidFill>
              </a:rPr>
              <a:t> = "Age of Students",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C00000"/>
                </a:solidFill>
              </a:rPr>
              <a:t> = "No. of Students", col="</a:t>
            </a:r>
            <a:r>
              <a:rPr lang="en-US" dirty="0" err="1">
                <a:solidFill>
                  <a:srgbClr val="C00000"/>
                </a:solidFill>
              </a:rPr>
              <a:t>red",main</a:t>
            </a:r>
            <a:r>
              <a:rPr lang="en-US" dirty="0">
                <a:solidFill>
                  <a:srgbClr val="C00000"/>
                </a:solidFill>
              </a:rPr>
              <a:t> = "Histogram", breaks =6)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83EE9-672A-4B27-B134-7FF71866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8A39C-3D4B-429B-AA17-CCB4AB0A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36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B97391-6AB7-4D2F-B7DF-79CE07D4F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20" b="24257"/>
          <a:stretch/>
        </p:blipFill>
        <p:spPr>
          <a:xfrm>
            <a:off x="3092001" y="2636777"/>
            <a:ext cx="6680261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5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36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BOX 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19829"/>
            <a:ext cx="5181600" cy="48571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boxplot(ages)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605460" y="1232806"/>
            <a:ext cx="5748340" cy="3330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boxplot(ages, horizontal=T, col="gold",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C00000"/>
                </a:solidFill>
              </a:rPr>
              <a:t>="Ages")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0469" b="11618"/>
          <a:stretch/>
        </p:blipFill>
        <p:spPr>
          <a:xfrm>
            <a:off x="1252539" y="1775534"/>
            <a:ext cx="4352921" cy="33914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44847" y="5415998"/>
            <a:ext cx="10102307" cy="1009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 summary(ages)</a:t>
            </a:r>
            <a:r>
              <a:rPr lang="en-US" sz="2400" dirty="0">
                <a:solidFill>
                  <a:srgbClr val="C00000"/>
                </a:solidFill>
              </a:rPr>
              <a:t>      </a:t>
            </a:r>
            <a:r>
              <a:rPr lang="en-US" sz="2400" dirty="0"/>
              <a:t>               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Min. 1st Qu.   Median    Mean   3rd Qu.      Max.  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                                                    11.00    13.00       14.00     14.22      15.00     18.00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AA32D-57F1-4A13-A32A-A8966D64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B3369-55F0-4A67-972A-322C4D8B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37</a:t>
            </a:fld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18CAA-7E79-46A0-925B-F2EAE6C12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1" t="19415" r="23938" b="23184"/>
          <a:stretch/>
        </p:blipFill>
        <p:spPr>
          <a:xfrm>
            <a:off x="5765554" y="2239612"/>
            <a:ext cx="53816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48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CCF1-0EE3-4533-A652-9F1A5F8E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STEM AND LEAF DISPLAY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12DEE1-2C47-440F-B739-11C70B84CB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stem(ages)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decimal point is at the |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10 | 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12 | 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14 | 0000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16 | 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18 | 0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PH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69D5DF-4E6B-47FB-B768-2BF89DEA65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x=c(1.2,1.1, 2.1, 3.1, 4.3)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stem(x)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decimal point is at the |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1 | 12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2 | 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3 | 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4 | 3</a:t>
            </a:r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1991-F185-48FD-B4E7-1A0B1BE1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0D13-AB7B-4C72-A906-17AA9BFA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21829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Reading External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4816"/>
            <a:ext cx="10515600" cy="47121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C00000"/>
                </a:solidFill>
              </a:rPr>
              <a:t>Data: </a:t>
            </a:r>
            <a:r>
              <a:rPr lang="en-US" sz="3200" dirty="0" err="1">
                <a:solidFill>
                  <a:srgbClr val="C00000"/>
                </a:solidFill>
              </a:rPr>
              <a:t>correlationPCA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48C093-4F8D-4763-9B92-4D11209B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1A134-6F63-4D22-848B-415EEE20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39</a:t>
            </a:fld>
            <a:endParaRPr lang="en-P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3792A7-E6D0-42D1-A2A5-5C71524B7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42267"/>
              </p:ext>
            </p:extLst>
          </p:nvPr>
        </p:nvGraphicFramePr>
        <p:xfrm>
          <a:off x="838200" y="2217509"/>
          <a:ext cx="10515600" cy="388132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81085109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8630077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399308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0556079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6249258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1531312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4850752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625180490"/>
                    </a:ext>
                  </a:extLst>
                </a:gridCol>
              </a:tblGrid>
              <a:tr h="1058565">
                <a:tc>
                  <a:txBody>
                    <a:bodyPr/>
                    <a:lstStyle/>
                    <a:p>
                      <a:pPr algn="ctr" fontAlgn="b"/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Hedonic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ForMeat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ForDessert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Price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Sugar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Alcohol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Acidity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19979"/>
                  </a:ext>
                </a:extLst>
              </a:tr>
              <a:tr h="564552">
                <a:tc>
                  <a:txBody>
                    <a:bodyPr/>
                    <a:lstStyle/>
                    <a:p>
                      <a:pPr algn="l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Wine1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98151"/>
                  </a:ext>
                </a:extLst>
              </a:tr>
              <a:tr h="564552">
                <a:tc>
                  <a:txBody>
                    <a:bodyPr/>
                    <a:lstStyle/>
                    <a:p>
                      <a:pPr algn="l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Wine2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7930351"/>
                  </a:ext>
                </a:extLst>
              </a:tr>
              <a:tr h="564552">
                <a:tc>
                  <a:txBody>
                    <a:bodyPr/>
                    <a:lstStyle/>
                    <a:p>
                      <a:pPr algn="l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Wine3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1993497"/>
                  </a:ext>
                </a:extLst>
              </a:tr>
              <a:tr h="564552">
                <a:tc>
                  <a:txBody>
                    <a:bodyPr/>
                    <a:lstStyle/>
                    <a:p>
                      <a:pPr algn="l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Wine4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0724018"/>
                  </a:ext>
                </a:extLst>
              </a:tr>
              <a:tr h="564552">
                <a:tc>
                  <a:txBody>
                    <a:bodyPr/>
                    <a:lstStyle/>
                    <a:p>
                      <a:pPr algn="l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Wine5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PH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PH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5385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97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A1AF-C70B-44B6-BEF2-146C8DB2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The RStudio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58B-A1E5-4A62-A955-0521C12A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sz="3200" dirty="0"/>
              <a:t>What is     Studio?</a:t>
            </a:r>
          </a:p>
          <a:p>
            <a:pPr>
              <a:buClr>
                <a:srgbClr val="C00000"/>
              </a:buClr>
            </a:pPr>
            <a:r>
              <a:rPr lang="en-US" sz="3200" dirty="0"/>
              <a:t>RStudio is an Integrated Development Environment (IDE) that facilitates issuing of commands in R interactively.</a:t>
            </a:r>
          </a:p>
          <a:p>
            <a:pPr>
              <a:buClr>
                <a:srgbClr val="C00000"/>
              </a:buClr>
            </a:pPr>
            <a:r>
              <a:rPr lang="en-US" sz="3200" dirty="0"/>
              <a:t>It has many convenient and easy-to-use tools for coding, plot management, object browsing, package management, among other things.</a:t>
            </a:r>
          </a:p>
          <a:p>
            <a:pPr>
              <a:buClr>
                <a:srgbClr val="C00000"/>
              </a:buClr>
            </a:pPr>
            <a:r>
              <a:rPr lang="en-US" sz="3200" dirty="0"/>
              <a:t>To download RStudio: </a:t>
            </a:r>
            <a:r>
              <a:rPr lang="en-US" sz="3200" dirty="0">
                <a:hlinkClick r:id="rId2"/>
              </a:rPr>
              <a:t>https://www.rstudio.com/</a:t>
            </a:r>
            <a:endParaRPr lang="en-US" sz="3200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9D38D-371A-4927-926A-F66B9D58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81" y="1895797"/>
            <a:ext cx="324000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FB239A-5E1F-4BB7-B5A2-1DAEF25F7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342319-F73D-4A07-B480-01D3FBFE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605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Reading External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8283"/>
            <a:ext cx="10515600" cy="48186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 err="1">
                <a:solidFill>
                  <a:srgbClr val="C00000"/>
                </a:solidFill>
              </a:rPr>
              <a:t>getwd</a:t>
            </a:r>
            <a:r>
              <a:rPr lang="en-US" sz="3200" dirty="0">
                <a:solidFill>
                  <a:srgbClr val="C00000"/>
                </a:solidFill>
              </a:rPr>
              <a:t>() </a:t>
            </a:r>
            <a:r>
              <a:rPr lang="en-US" sz="3200" dirty="0"/>
              <a:t># sample output "C:/Users/elms/Documents“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err="1">
                <a:solidFill>
                  <a:srgbClr val="C00000"/>
                </a:solidFill>
              </a:rPr>
              <a:t>setwd</a:t>
            </a:r>
            <a:r>
              <a:rPr lang="en-US" sz="3200" dirty="0">
                <a:solidFill>
                  <a:srgbClr val="C00000"/>
                </a:solidFill>
              </a:rPr>
              <a:t>("D:/Statistics Center/</a:t>
            </a:r>
            <a:r>
              <a:rPr lang="en-US" sz="3200" dirty="0" err="1">
                <a:solidFill>
                  <a:srgbClr val="C00000"/>
                </a:solidFill>
              </a:rPr>
              <a:t>Tuklas</a:t>
            </a:r>
            <a:r>
              <a:rPr lang="en-US" sz="3200" dirty="0">
                <a:solidFill>
                  <a:srgbClr val="C00000"/>
                </a:solidFill>
              </a:rPr>
              <a:t> Lunas Seminar Training") </a:t>
            </a:r>
            <a:r>
              <a:rPr lang="en-US" sz="3200" dirty="0"/>
              <a:t># working directory may be in different drive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df=read.csv("correlationPCA.csv") </a:t>
            </a:r>
            <a:r>
              <a:rPr lang="en-US" sz="3200" dirty="0"/>
              <a:t># excel file must be save as race.csv in set working directory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df</a:t>
            </a:r>
          </a:p>
          <a:p>
            <a:pPr marL="0" indent="0">
              <a:buNone/>
            </a:pP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48C093-4F8D-4763-9B92-4D11209B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1A134-6F63-4D22-848B-415EEE20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40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7FA06-945D-4A90-AC6A-86C6204B1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21" r="52670" b="9930"/>
          <a:stretch/>
        </p:blipFill>
        <p:spPr>
          <a:xfrm>
            <a:off x="1483555" y="4286657"/>
            <a:ext cx="954843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91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Reading External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df1=df[-1] </a:t>
            </a:r>
            <a:r>
              <a:rPr lang="en-US" dirty="0"/>
              <a:t>#Removing column 1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df1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rownames</a:t>
            </a:r>
            <a:r>
              <a:rPr lang="en-US" dirty="0">
                <a:solidFill>
                  <a:srgbClr val="C00000"/>
                </a:solidFill>
              </a:rPr>
              <a:t>=c("Wine1", "Wine2","Wine3", "Wine4", "Wine5")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df2=</a:t>
            </a:r>
            <a:r>
              <a:rPr lang="en-US" dirty="0" err="1">
                <a:solidFill>
                  <a:srgbClr val="C00000"/>
                </a:solidFill>
              </a:rPr>
              <a:t>data.frame</a:t>
            </a:r>
            <a:r>
              <a:rPr lang="en-US" dirty="0">
                <a:solidFill>
                  <a:srgbClr val="C00000"/>
                </a:solidFill>
              </a:rPr>
              <a:t>(df1, </a:t>
            </a:r>
            <a:r>
              <a:rPr lang="en-US" dirty="0" err="1">
                <a:solidFill>
                  <a:srgbClr val="C00000"/>
                </a:solidFill>
              </a:rPr>
              <a:t>row.names</a:t>
            </a:r>
            <a:r>
              <a:rPr lang="en-US" dirty="0">
                <a:solidFill>
                  <a:srgbClr val="C00000"/>
                </a:solidFill>
              </a:rPr>
              <a:t> = </a:t>
            </a:r>
            <a:r>
              <a:rPr lang="en-US" dirty="0" err="1">
                <a:solidFill>
                  <a:srgbClr val="C00000"/>
                </a:solidFill>
              </a:rPr>
              <a:t>rownames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df2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F96FA8-B4C4-48DD-953B-B807C09C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299EA0-9893-47E4-AD52-F38EE813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41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4EC9CC-FC62-4C4B-80E3-32714F4A2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85" r="53835" b="9930"/>
          <a:stretch/>
        </p:blipFill>
        <p:spPr>
          <a:xfrm>
            <a:off x="1518080" y="4323424"/>
            <a:ext cx="9441922" cy="19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25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09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Reading External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5CF98E-E78A-46D4-A961-411D3255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2054"/>
            <a:ext cx="10515600" cy="5164909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plot(df2) #Scatter Plot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F96FA8-B4C4-48DD-953B-B807C09C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299EA0-9893-47E4-AD52-F38EE813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42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B605E-6B3F-4313-9602-3B61C2D49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" t="3663" r="1890" b="4234"/>
          <a:stretch/>
        </p:blipFill>
        <p:spPr>
          <a:xfrm>
            <a:off x="1191504" y="1416874"/>
            <a:ext cx="10162296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3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Reading External Data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37F865-9164-48FF-BA8A-562128C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3A61D-4126-4270-83EE-9DF2ED03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43</a:t>
            </a:fld>
            <a:endParaRPr lang="en-PH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F91B8DC-800D-4807-B8FB-97DB08C4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plot(df2$Hedonic, df2$ForMeat, </a:t>
            </a:r>
            <a:r>
              <a:rPr lang="en-PH" dirty="0" err="1">
                <a:solidFill>
                  <a:srgbClr val="C00000"/>
                </a:solidFill>
              </a:rPr>
              <a:t>xlab</a:t>
            </a:r>
            <a:r>
              <a:rPr lang="en-PH" dirty="0">
                <a:solidFill>
                  <a:srgbClr val="C00000"/>
                </a:solidFill>
              </a:rPr>
              <a:t> = "Hedonic", </a:t>
            </a:r>
            <a:r>
              <a:rPr lang="en-PH" dirty="0" err="1">
                <a:solidFill>
                  <a:srgbClr val="C00000"/>
                </a:solidFill>
              </a:rPr>
              <a:t>ylab</a:t>
            </a:r>
            <a:r>
              <a:rPr lang="en-PH" dirty="0">
                <a:solidFill>
                  <a:srgbClr val="C00000"/>
                </a:solidFill>
              </a:rPr>
              <a:t> = "For Meat", </a:t>
            </a:r>
            <a:r>
              <a:rPr lang="en-PH" dirty="0" err="1">
                <a:solidFill>
                  <a:srgbClr val="C00000"/>
                </a:solidFill>
              </a:rPr>
              <a:t>pch</a:t>
            </a:r>
            <a:r>
              <a:rPr lang="en-PH" dirty="0">
                <a:solidFill>
                  <a:srgbClr val="C00000"/>
                </a:solidFill>
              </a:rPr>
              <a:t> = 6)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602EAB-CA24-4EAB-B4DA-B8F424C34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6" r="2809" b="2734"/>
          <a:stretch/>
        </p:blipFill>
        <p:spPr>
          <a:xfrm>
            <a:off x="1911108" y="2712875"/>
            <a:ext cx="8369784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9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Reading External Data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37F865-9164-48FF-BA8A-562128C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3A61D-4126-4270-83EE-9DF2ED03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44</a:t>
            </a:fld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109F1-11B6-4784-9886-1E393FD8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427"/>
            <a:ext cx="10515600" cy="4756536"/>
          </a:xfrm>
        </p:spPr>
        <p:txBody>
          <a:bodyPr/>
          <a:lstStyle/>
          <a:p>
            <a:pPr marL="0" indent="0">
              <a:buNone/>
            </a:pPr>
            <a:r>
              <a:rPr lang="en-PH" dirty="0" err="1">
                <a:solidFill>
                  <a:srgbClr val="C00000"/>
                </a:solidFill>
              </a:rPr>
              <a:t>cor</a:t>
            </a:r>
            <a:r>
              <a:rPr lang="en-PH" dirty="0">
                <a:solidFill>
                  <a:srgbClr val="C00000"/>
                </a:solidFill>
              </a:rPr>
              <a:t>(df2) #Correlation</a:t>
            </a:r>
          </a:p>
          <a:p>
            <a:pPr marL="0" indent="0">
              <a:buNone/>
            </a:pPr>
            <a:endParaRPr lang="en-PH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12FC5-DA01-449C-98F7-C4FEC1410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08" r="51141" b="9930"/>
          <a:stretch/>
        </p:blipFill>
        <p:spPr>
          <a:xfrm>
            <a:off x="1731145" y="1870075"/>
            <a:ext cx="9183762" cy="45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3EA90-ED90-4037-A92D-CEFE0D54D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4" t="7634" r="4043" b="22495"/>
          <a:stretch/>
        </p:blipFill>
        <p:spPr>
          <a:xfrm>
            <a:off x="6675695" y="4600950"/>
            <a:ext cx="3998644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24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Reading External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2470"/>
            <a:ext cx="4293093" cy="46144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library(</a:t>
            </a:r>
            <a:r>
              <a:rPr lang="en-US" dirty="0" err="1">
                <a:solidFill>
                  <a:srgbClr val="C00000"/>
                </a:solidFill>
              </a:rPr>
              <a:t>corrplot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cor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cor</a:t>
            </a:r>
            <a:r>
              <a:rPr lang="en-US" dirty="0">
                <a:solidFill>
                  <a:srgbClr val="C00000"/>
                </a:solidFill>
              </a:rPr>
              <a:t>(df2)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corrplot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cor</a:t>
            </a:r>
            <a:r>
              <a:rPr lang="en-US" dirty="0">
                <a:solidFill>
                  <a:srgbClr val="C00000"/>
                </a:solidFill>
              </a:rPr>
              <a:t>, method="number")</a:t>
            </a:r>
            <a:r>
              <a:rPr lang="en-US" dirty="0"/>
              <a:t>#Better presentation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600" dirty="0"/>
              <a:t>Character, the visualization method of correlation matrix to be used. Currently, it supports seven methods, named "circle" (default), "square", "ellipse", "</a:t>
            </a:r>
            <a:r>
              <a:rPr lang="en-US" sz="2600" dirty="0">
                <a:solidFill>
                  <a:srgbClr val="C00000"/>
                </a:solidFill>
              </a:rPr>
              <a:t>number</a:t>
            </a:r>
            <a:r>
              <a:rPr lang="en-US" sz="2600" dirty="0"/>
              <a:t>", "pie", "shade" and "color".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B0CC7-6E1D-4582-8748-D987A63E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5FF1C-C6BE-4D7C-A6FF-21A3824F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45</a:t>
            </a:fld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ABD11-8189-4ED1-A425-D548E1C9A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4" t="16548" r="18850" b="2256"/>
          <a:stretch/>
        </p:blipFill>
        <p:spPr>
          <a:xfrm>
            <a:off x="4971476" y="1442657"/>
            <a:ext cx="6542862" cy="49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9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Reading External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346"/>
                <a:ext cx="10515600" cy="47666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#Covariance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𝑐𝑜𝑣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P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P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P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PH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PH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P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PH" b="0" dirty="0"/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rgbClr val="C00000"/>
                    </a:solidFill>
                  </a:rPr>
                  <a:t>cov</a:t>
                </a:r>
                <a:r>
                  <a:rPr lang="en-US" dirty="0">
                    <a:solidFill>
                      <a:srgbClr val="C00000"/>
                    </a:solidFill>
                  </a:rPr>
                  <a:t>(df2)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346"/>
                <a:ext cx="10515600" cy="4766617"/>
              </a:xfrm>
              <a:blipFill>
                <a:blip r:embed="rId2"/>
                <a:stretch>
                  <a:fillRect l="-1217" t="-20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6041D1-7E29-4018-A29E-E398EA60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D754D9-0F05-4524-BD5C-5964509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46</a:t>
            </a:fld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B7B67-03A8-49DB-9D84-B2190FC6D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314" r="50000" b="9930"/>
          <a:stretch/>
        </p:blipFill>
        <p:spPr>
          <a:xfrm>
            <a:off x="1227380" y="3314260"/>
            <a:ext cx="9984379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18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Reading External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346"/>
            <a:ext cx="10515600" cy="4766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#Eigenvalues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eigen(</a:t>
            </a:r>
            <a:r>
              <a:rPr lang="en-US" dirty="0" err="1">
                <a:solidFill>
                  <a:srgbClr val="C00000"/>
                </a:solidFill>
              </a:rPr>
              <a:t>cov</a:t>
            </a:r>
            <a:r>
              <a:rPr lang="en-US" dirty="0">
                <a:solidFill>
                  <a:srgbClr val="C00000"/>
                </a:solidFill>
              </a:rPr>
              <a:t>(df2))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02917D-3D0D-405A-B4BD-C90B01BC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FCF745-9B96-4BED-8335-9D5900DF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47</a:t>
            </a:fld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33C31-F0BD-438A-85C2-31BCB5A7C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96" r="50000" b="11716"/>
          <a:stretch/>
        </p:blipFill>
        <p:spPr>
          <a:xfrm>
            <a:off x="4696287" y="2388875"/>
            <a:ext cx="6312590" cy="410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5C262-36B5-4711-A13C-55FB97F1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871" y="1028420"/>
            <a:ext cx="5815883" cy="12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A0A57-F9BF-4E09-A661-B594DF6C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56" y="2969721"/>
            <a:ext cx="367340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71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Activity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346"/>
            <a:ext cx="10515600" cy="4766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Data: </a:t>
            </a:r>
            <a:r>
              <a:rPr lang="en-US" dirty="0" err="1"/>
              <a:t>Winesamples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multiple graph of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scatterplot with the highest correlation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an eigen decomposition of the covariance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944B5C-3F2A-4B22-8C6A-6DFA3B6E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819B2-4C0E-44D1-B7CC-24CAE21E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48</a:t>
            </a:fld>
            <a:endParaRPr lang="en-PH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C758292-05BF-4936-BCBE-42EEB38D9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7" t="43964" r="53696" b="30355"/>
          <a:stretch/>
        </p:blipFill>
        <p:spPr>
          <a:xfrm>
            <a:off x="3311371" y="3440350"/>
            <a:ext cx="6083520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96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712C-8C91-4292-8D72-FE281F0C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1D78-95C2-45A8-B030-232A71315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Clr>
                <a:srgbClr val="C00000"/>
              </a:buClr>
            </a:pPr>
            <a:r>
              <a:rPr lang="en-US" dirty="0"/>
              <a:t>A beginner‘s introduction to the R programming language by Trevor Martin, Princeton University</a:t>
            </a:r>
          </a:p>
          <a:p>
            <a:pPr algn="l">
              <a:buClr>
                <a:srgbClr val="C00000"/>
              </a:buClr>
            </a:pPr>
            <a:r>
              <a:rPr lang="en-PH" dirty="0">
                <a:hlinkClick r:id="rId2"/>
              </a:rPr>
              <a:t>https://courses.lumenlearning.com/boundless-algebra/chapter/introduction-to-matrices/</a:t>
            </a:r>
            <a:endParaRPr lang="en-PH" dirty="0"/>
          </a:p>
          <a:p>
            <a:pPr algn="l">
              <a:buClr>
                <a:srgbClr val="C00000"/>
              </a:buClr>
            </a:pPr>
            <a:r>
              <a:rPr lang="en-PH" dirty="0">
                <a:hlinkClick r:id="rId3"/>
              </a:rPr>
              <a:t>https://www.geeksforgeeks.org/r-stem-and-leaf-plots/</a:t>
            </a:r>
            <a:endParaRPr lang="en-PH" dirty="0"/>
          </a:p>
          <a:p>
            <a:pPr algn="l">
              <a:buClr>
                <a:srgbClr val="C00000"/>
              </a:buClr>
            </a:pPr>
            <a:endParaRPr lang="en-PH" dirty="0"/>
          </a:p>
          <a:p>
            <a:pPr algn="l"/>
            <a:endParaRPr lang="en-PH" dirty="0"/>
          </a:p>
          <a:p>
            <a:pPr algn="l"/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73BFC-EB24-46EA-BF18-6E28A3D9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276B5-6840-495F-BE60-50AC038D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513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0C733A-360C-420D-9E65-30F82539D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8"/>
          <a:stretch/>
        </p:blipFill>
        <p:spPr>
          <a:xfrm>
            <a:off x="793800" y="781475"/>
            <a:ext cx="10560000" cy="5711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49A1AF-C70B-44B6-BEF2-146C8DB2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326"/>
          </a:xfrm>
        </p:spPr>
        <p:txBody>
          <a:bodyPr>
            <a:normAutofit fontScale="90000"/>
          </a:bodyPr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The RStudio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58B-A1E5-4A62-A955-0521C12A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75A25-C8C4-49F7-8543-BD966C62C256}"/>
              </a:ext>
            </a:extLst>
          </p:cNvPr>
          <p:cNvSpPr/>
          <p:nvPr/>
        </p:nvSpPr>
        <p:spPr>
          <a:xfrm>
            <a:off x="3396450" y="2578115"/>
            <a:ext cx="559293" cy="57704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52E49-063C-44F2-A88E-20D349B77643}"/>
              </a:ext>
            </a:extLst>
          </p:cNvPr>
          <p:cNvSpPr/>
          <p:nvPr/>
        </p:nvSpPr>
        <p:spPr>
          <a:xfrm>
            <a:off x="3364639" y="5061750"/>
            <a:ext cx="559293" cy="5770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5753CA-90A3-4F6C-B4EA-071DA34DF649}"/>
              </a:ext>
            </a:extLst>
          </p:cNvPr>
          <p:cNvSpPr/>
          <p:nvPr/>
        </p:nvSpPr>
        <p:spPr>
          <a:xfrm>
            <a:off x="8512946" y="2478348"/>
            <a:ext cx="559293" cy="5770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A2A421-6DA1-4E36-B44A-91208B2C0788}"/>
              </a:ext>
            </a:extLst>
          </p:cNvPr>
          <p:cNvSpPr/>
          <p:nvPr/>
        </p:nvSpPr>
        <p:spPr>
          <a:xfrm>
            <a:off x="8610600" y="4964096"/>
            <a:ext cx="559293" cy="5770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99E7230-5CB1-466A-8BEF-DBDC1F5E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A883327-F93E-4209-8EAE-1C29BB5C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9155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3576-66A7-4FDE-A5C2-FB4527D8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1408-E698-4E75-BB19-B7379AD71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PH" sz="19900" dirty="0">
                <a:solidFill>
                  <a:srgbClr val="C00000"/>
                </a:solidFill>
                <a:latin typeface="Brush Script MT" panose="03060802040406070304" pitchFamily="66" charset="0"/>
              </a:rPr>
              <a:t>Thank you!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A2C71-09C1-4D73-BB58-B7F2F8DCB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E967F-B766-4B79-9150-78BEEB03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470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A1AF-C70B-44B6-BEF2-146C8DB2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The RStudio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58B-A1E5-4A62-A955-0521C12A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The RStudio 4-Panel Component Layout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/>
            </a:pPr>
            <a:r>
              <a:rPr lang="en-US" sz="3200" dirty="0"/>
              <a:t>Upper left: Script window for editing R script files.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3169A-70B2-4FE0-A078-646E4505A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36551" r="40437" b="38382"/>
          <a:stretch/>
        </p:blipFill>
        <p:spPr>
          <a:xfrm>
            <a:off x="2539012" y="3052961"/>
            <a:ext cx="6796798" cy="2880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F25DC-AB9A-4C9B-9AF4-C09BF6CB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09B33-28E1-4762-AD20-9B24E02C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673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A1AF-C70B-44B6-BEF2-146C8DB2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The RStudio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58B-A1E5-4A62-A955-0521C12A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The RStudio 4-Panel Component Layout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 startAt="2"/>
            </a:pPr>
            <a:r>
              <a:rPr lang="en-US" sz="3200" dirty="0"/>
              <a:t>Lower left: Console window for directly interacting with an R process.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46581-DCD1-442E-A0D8-41ED5B4BD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7" t="63171" r="40147" b="13010"/>
          <a:stretch/>
        </p:blipFill>
        <p:spPr>
          <a:xfrm>
            <a:off x="2654407" y="3368963"/>
            <a:ext cx="7081054" cy="280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14987-42FE-4D84-A10E-8868A08D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9C1699-0F7A-4E88-8FD1-7BB95DEE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465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A1AF-C70B-44B6-BEF2-146C8DB2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The RStudio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58B-A1E5-4A62-A955-0521C12A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The RStudio 4-Panel Component Layout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 startAt="3"/>
            </a:pPr>
            <a:r>
              <a:rPr lang="en-US" sz="3200" dirty="0"/>
              <a:t>Upper right: Workspace and history browser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72AD0-D854-4422-98E4-50FB1C22C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2" t="33010" r="12330" b="37087"/>
          <a:stretch/>
        </p:blipFill>
        <p:spPr>
          <a:xfrm>
            <a:off x="3151555" y="2963900"/>
            <a:ext cx="5652461" cy="334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CF1FD7-CE2A-463C-AA06-D506C301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9B2715-7A8E-4CD3-86AB-46823702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495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A1AF-C70B-44B6-BEF2-146C8DB2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b="1" dirty="0">
                <a:solidFill>
                  <a:srgbClr val="C00000"/>
                </a:solidFill>
              </a:rPr>
              <a:t>The RStudio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58B-A1E5-4A62-A955-0521C12A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The RStudio 4-Panel Component Layout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eriod" startAt="4"/>
            </a:pPr>
            <a:r>
              <a:rPr lang="en-US" sz="3200" dirty="0"/>
              <a:t>Lower right: File browser, plot browser, package management, help browser.</a:t>
            </a:r>
            <a:endParaRPr lang="en-PH" sz="3200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3B8EB-0545-4AC5-B80E-34DA35D28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18" t="62524" r="12184" b="13009"/>
          <a:stretch/>
        </p:blipFill>
        <p:spPr>
          <a:xfrm>
            <a:off x="2864565" y="3360875"/>
            <a:ext cx="6165725" cy="2988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E4B83-DCF2-43B0-A396-550009AC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USC Statistics Center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C4CD6-DAF9-4E5D-9786-EB51E805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B18ED-3BAF-4851-8379-CD2CE3C0C38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691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2522</Words>
  <Application>Microsoft Office PowerPoint</Application>
  <PresentationFormat>Widescreen</PresentationFormat>
  <Paragraphs>456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Brush Script MT</vt:lpstr>
      <vt:lpstr>Calibri</vt:lpstr>
      <vt:lpstr>Calibri Light</vt:lpstr>
      <vt:lpstr>Cambria Math</vt:lpstr>
      <vt:lpstr>proxima-nova</vt:lpstr>
      <vt:lpstr>Wingdings</vt:lpstr>
      <vt:lpstr>Office Theme</vt:lpstr>
      <vt:lpstr>Introduction to RStudio</vt:lpstr>
      <vt:lpstr>Introduction to RStudio</vt:lpstr>
      <vt:lpstr>The RStudio Interface</vt:lpstr>
      <vt:lpstr>The RStudio Interface</vt:lpstr>
      <vt:lpstr>The RStudio Interface</vt:lpstr>
      <vt:lpstr>The RStudio Interface</vt:lpstr>
      <vt:lpstr>The RStudio Interface</vt:lpstr>
      <vt:lpstr>The RStudio Interface</vt:lpstr>
      <vt:lpstr>The RStudio Interface</vt:lpstr>
      <vt:lpstr>The RStudio Interface</vt:lpstr>
      <vt:lpstr>Basic Data Management and Functions in RStudio</vt:lpstr>
      <vt:lpstr>Basic Data Management and Functions in RStudio</vt:lpstr>
      <vt:lpstr>Basic Data Management and Functions in RStudio</vt:lpstr>
      <vt:lpstr>Basic Data Management and Functions in RStudio</vt:lpstr>
      <vt:lpstr>Basic Data Management and Functions in RStudio</vt:lpstr>
      <vt:lpstr>Basic Data Management and Functions in RStudio</vt:lpstr>
      <vt:lpstr>Basic Data Management and Functions in RStudio</vt:lpstr>
      <vt:lpstr>VECTOR</vt:lpstr>
      <vt:lpstr>VECTOR</vt:lpstr>
      <vt:lpstr>VECTOR</vt:lpstr>
      <vt:lpstr>MATRIX</vt:lpstr>
      <vt:lpstr>MATRIX</vt:lpstr>
      <vt:lpstr>MATRIX</vt:lpstr>
      <vt:lpstr>MATRIX</vt:lpstr>
      <vt:lpstr>MATRIX</vt:lpstr>
      <vt:lpstr>MATRIX</vt:lpstr>
      <vt:lpstr>MATRIX</vt:lpstr>
      <vt:lpstr>MATRIX</vt:lpstr>
      <vt:lpstr>MATRIX</vt:lpstr>
      <vt:lpstr>MATRIX</vt:lpstr>
      <vt:lpstr>SCATTER PLOT</vt:lpstr>
      <vt:lpstr>SCATTER PLOT</vt:lpstr>
      <vt:lpstr>HISTOGRAM</vt:lpstr>
      <vt:lpstr>HISTOGRAM</vt:lpstr>
      <vt:lpstr>HISTOGRAM</vt:lpstr>
      <vt:lpstr>HISTOGRAM</vt:lpstr>
      <vt:lpstr>BOX PLOT</vt:lpstr>
      <vt:lpstr>STEM AND LEAF DISPLAY</vt:lpstr>
      <vt:lpstr>Reading External Data</vt:lpstr>
      <vt:lpstr>Reading External Data</vt:lpstr>
      <vt:lpstr>Reading External Data</vt:lpstr>
      <vt:lpstr>Reading External Data</vt:lpstr>
      <vt:lpstr>Reading External Data</vt:lpstr>
      <vt:lpstr>Reading External Data</vt:lpstr>
      <vt:lpstr>Reading External Data</vt:lpstr>
      <vt:lpstr>Reading External Data</vt:lpstr>
      <vt:lpstr>Reading External Data</vt:lpstr>
      <vt:lpstr>Activity 1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and Forecasting</dc:title>
  <dc:creator>elms pol</dc:creator>
  <cp:lastModifiedBy>elms pol</cp:lastModifiedBy>
  <cp:revision>220</cp:revision>
  <dcterms:created xsi:type="dcterms:W3CDTF">2021-02-27T02:01:26Z</dcterms:created>
  <dcterms:modified xsi:type="dcterms:W3CDTF">2021-06-29T07:31:11Z</dcterms:modified>
</cp:coreProperties>
</file>